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20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94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724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4150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65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467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826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799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92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44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47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36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37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857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81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1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212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324C-7C49-4EF2-B0E0-D9C8156406A2}" type="datetimeFigureOut">
              <a:rPr lang="nl-NL" smtClean="0"/>
              <a:t>3-6-2018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C844-C79D-431F-AB74-179053EC1D3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643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kbnederland.nl/" TargetMode="External"/><Relationship Id="rId7" Type="http://schemas.openxmlformats.org/officeDocument/2006/relationships/hyperlink" Target="https://www.nvwa.nl/" TargetMode="External"/><Relationship Id="rId2" Type="http://schemas.openxmlformats.org/officeDocument/2006/relationships/hyperlink" Target="http://www.infokalf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vined.nl/" TargetMode="External"/><Relationship Id="rId5" Type="http://schemas.openxmlformats.org/officeDocument/2006/relationships/hyperlink" Target="https://infovarken.co-more.nl/login.aspx?ReturnUrl=/" TargetMode="External"/><Relationship Id="rId4" Type="http://schemas.openxmlformats.org/officeDocument/2006/relationships/hyperlink" Target="http://www.medirund.nl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408F2A-7409-43A7-8D64-86F94927B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/>
              <a:t>&amp; </a:t>
            </a:r>
            <a:r>
              <a:rPr lang="nl-NL" dirty="0"/>
              <a:t>registreren antibioticagebruik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E18CA5-9DCA-4C6F-A6D5-C32C90E739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B9B9E2A-B555-455C-B98C-668733380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35" y="3605213"/>
            <a:ext cx="5292530" cy="297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959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2E306-BA52-47A9-AE25-3371BC08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Wet verbod pelsdierhouderij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1EA9B2-1206-4867-9E7F-303EFB2A6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1 januari 2014 doorgaan op bepaalde voorwaarden</a:t>
            </a:r>
          </a:p>
          <a:p>
            <a:r>
              <a:rPr lang="nl-NL" dirty="0"/>
              <a:t>begin 2013 voor een overgangsregeling hebben gemeld</a:t>
            </a:r>
          </a:p>
          <a:p>
            <a:r>
              <a:rPr lang="nl-NL" dirty="0"/>
              <a:t>Uitbreiding is niet toegestaan</a:t>
            </a:r>
          </a:p>
          <a:p>
            <a:r>
              <a:rPr lang="nl-NL" dirty="0"/>
              <a:t>Nieuw bedrijf opstarten is niet toegestaan</a:t>
            </a:r>
          </a:p>
          <a:p>
            <a:r>
              <a:rPr lang="nl-NL" dirty="0"/>
              <a:t>Overdracht of verplaatsen moet worden gemeld </a:t>
            </a:r>
          </a:p>
        </p:txBody>
      </p:sp>
    </p:spTree>
    <p:extLst>
      <p:ext uri="{BB962C8B-B14F-4D97-AF65-F5344CB8AC3E}">
        <p14:creationId xmlns:p14="http://schemas.microsoft.com/office/powerpoint/2010/main" val="242397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65D19A-60A0-46AE-86CB-2998CFFFB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Nertsenhouderij</a:t>
            </a:r>
            <a:r>
              <a:rPr lang="nl-NL" dirty="0"/>
              <a:t> verplaatsen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9F619-DEC6-4FBD-B9BD-2DAAC2814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8912"/>
            <a:ext cx="9905999" cy="478741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nl-NL" dirty="0"/>
              <a:t>U heeft van uw gemeente na 15 januari 2013 een omgevingsvergunning gekregen voor de nieuwe locatie.</a:t>
            </a:r>
          </a:p>
          <a:p>
            <a:pPr lvl="0"/>
            <a:r>
              <a:rPr lang="nl-NL" dirty="0"/>
              <a:t>De oude locatie is in de periode van 15 januari tot en met 11 februari 2013 bij ons gemeld.</a:t>
            </a:r>
          </a:p>
          <a:p>
            <a:pPr lvl="0"/>
            <a:r>
              <a:rPr lang="nl-NL" dirty="0"/>
              <a:t>U blijft de eigenaar van de </a:t>
            </a:r>
            <a:r>
              <a:rPr lang="nl-NL" dirty="0" err="1"/>
              <a:t>nertsenhouderij</a:t>
            </a:r>
            <a:r>
              <a:rPr lang="nl-NL" dirty="0"/>
              <a:t>.</a:t>
            </a:r>
          </a:p>
          <a:p>
            <a:pPr lvl="0"/>
            <a:r>
              <a:rPr lang="nl-NL" dirty="0"/>
              <a:t>U meldt de verplaatsing binnen 4 weken.</a:t>
            </a:r>
          </a:p>
          <a:p>
            <a:pPr lvl="0"/>
            <a:r>
              <a:rPr lang="nl-NL" dirty="0"/>
              <a:t>Je stuurt met uw melding (een kopie van) de omgevingsvergunning voor de nieuwe locatie mee.</a:t>
            </a:r>
          </a:p>
          <a:p>
            <a:pPr lvl="0"/>
            <a:r>
              <a:rPr lang="nl-NL" dirty="0"/>
              <a:t>Op de nieuwe locatie mag je maximaal het aantal nertsen houden volgens omgevingsvergunning die gold op 15 januari 2013 en het aantal huisvestingsplaatsen dat u tussen 15 januari en 11 februari 2013 bij ons heeft gemeld.</a:t>
            </a:r>
          </a:p>
          <a:p>
            <a:pPr lvl="0"/>
            <a:r>
              <a:rPr lang="nl-NL" dirty="0"/>
              <a:t>Op uw oude locatie stopt u met het houden van nertsen.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3727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43620-73E6-4178-9CE6-B1D9C997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Nertsenhouderij</a:t>
            </a:r>
            <a:r>
              <a:rPr lang="nl-NL" dirty="0"/>
              <a:t> overnemen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F5B8F9-8C1E-4389-85A0-3C428F69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De vorige eigenaar/houder is plotseling arbeidsongeschikt geworden en moet stoppen met het houden van nertsen.</a:t>
            </a:r>
          </a:p>
          <a:p>
            <a:pPr lvl="0"/>
            <a:r>
              <a:rPr lang="nl-NL" dirty="0"/>
              <a:t>De </a:t>
            </a:r>
            <a:r>
              <a:rPr lang="nl-NL" dirty="0" err="1"/>
              <a:t>nerstenhouderij</a:t>
            </a:r>
            <a:r>
              <a:rPr lang="nl-NL" dirty="0"/>
              <a:t> is onderdeel van een gemeenschap die verdeeld moet worden, bijvoorbeeld na een overlijden, echtscheiding of faillissement. De </a:t>
            </a:r>
            <a:r>
              <a:rPr lang="nl-NL" dirty="0" err="1"/>
              <a:t>houderij</a:t>
            </a:r>
            <a:r>
              <a:rPr lang="nl-NL" dirty="0"/>
              <a:t> moet als vermogensbestanddeel te gelde worden gemaakt.</a:t>
            </a:r>
          </a:p>
          <a:p>
            <a:pPr lvl="0"/>
            <a:r>
              <a:rPr lang="nl-NL" dirty="0"/>
              <a:t>De vorige eigenaar/houder is 65 jaar geworden en wil of kan niet langer met het bedrijf doorgaan.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517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52049-E371-4CE7-827A-A3B0AFDB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Inhoudsopgaven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3CA626-A822-4C05-A48B-C6CAF5A9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Registreren antibioticagebruik</a:t>
            </a:r>
          </a:p>
          <a:p>
            <a:pPr marL="0" indent="0">
              <a:buNone/>
            </a:pPr>
            <a:r>
              <a:rPr lang="nl-NL" dirty="0"/>
              <a:t>- Voor wie gelden de regels?</a:t>
            </a:r>
          </a:p>
          <a:p>
            <a:pPr>
              <a:buFontTx/>
              <a:buChar char="-"/>
            </a:pPr>
            <a:r>
              <a:rPr lang="nl-NL" dirty="0"/>
              <a:t>Registreren houder</a:t>
            </a:r>
          </a:p>
          <a:p>
            <a:pPr>
              <a:buFontTx/>
              <a:buChar char="-"/>
            </a:pPr>
            <a:r>
              <a:rPr lang="nl-NL" dirty="0"/>
              <a:t>Registreren dierenarts</a:t>
            </a:r>
          </a:p>
          <a:p>
            <a:pPr>
              <a:buFontTx/>
              <a:buChar char="-"/>
            </a:pPr>
            <a:r>
              <a:rPr lang="nl-NL" dirty="0"/>
              <a:t>Databank, controle en handhaving</a:t>
            </a:r>
          </a:p>
          <a:p>
            <a:r>
              <a:rPr lang="nl-NL" b="1" dirty="0"/>
              <a:t>Verbod op pelsdierhouderij</a:t>
            </a:r>
          </a:p>
          <a:p>
            <a:pPr marL="0" indent="0">
              <a:buNone/>
            </a:pPr>
            <a:r>
              <a:rPr lang="nl-NL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186516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62349-88BD-473F-B8E1-BCA01580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 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00D6AE-AED4-4725-99A8-EB6DAB43F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Langdurig gebruik antibiotica-&gt; bacteriën ongevoelig</a:t>
            </a:r>
          </a:p>
          <a:p>
            <a:r>
              <a:rPr lang="nl-NL" dirty="0"/>
              <a:t>Risico voor de dieren zelf en volksgezondheid</a:t>
            </a:r>
          </a:p>
          <a:p>
            <a:endParaRPr lang="nl-NL" dirty="0"/>
          </a:p>
          <a:p>
            <a:r>
              <a:rPr lang="nl-NL" dirty="0"/>
              <a:t>overheid wil:</a:t>
            </a:r>
          </a:p>
          <a:p>
            <a:r>
              <a:rPr lang="nl-NL" dirty="0"/>
              <a:t>Antibiotica met mate gebruiken </a:t>
            </a:r>
          </a:p>
          <a:p>
            <a:r>
              <a:rPr lang="nl-NL" dirty="0"/>
              <a:t>Alleen wanneer het echt nodig is  </a:t>
            </a:r>
          </a:p>
          <a:p>
            <a:endParaRPr lang="nl-NL" dirty="0"/>
          </a:p>
          <a:p>
            <a:r>
              <a:rPr lang="nl-NL" dirty="0"/>
              <a:t>Goed overzicht op gebruik antibiotica-&gt; sommige dierhouders verplicht gebruik antibiotica te registreren</a:t>
            </a:r>
          </a:p>
        </p:txBody>
      </p:sp>
    </p:spTree>
    <p:extLst>
      <p:ext uri="{BB962C8B-B14F-4D97-AF65-F5344CB8AC3E}">
        <p14:creationId xmlns:p14="http://schemas.microsoft.com/office/powerpoint/2010/main" val="93050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B3292F-9593-4307-897C-9D5759FF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 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CC727E-0555-4A01-B005-A6A8910AB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Voor wie gelden de regels?</a:t>
            </a:r>
          </a:p>
          <a:p>
            <a:endParaRPr lang="nl-NL" dirty="0"/>
          </a:p>
          <a:p>
            <a:r>
              <a:rPr lang="nl-NL" dirty="0"/>
              <a:t>Meer dan 5 varkens, melkveerunderen, vleeskalveren of 250 vleeskuikens of konijnen voor de fokkerij </a:t>
            </a:r>
          </a:p>
          <a:p>
            <a:r>
              <a:rPr lang="nl-NL" dirty="0"/>
              <a:t>Gebruik antibiotica melden</a:t>
            </a:r>
          </a:p>
          <a:p>
            <a:r>
              <a:rPr lang="nl-NL" dirty="0"/>
              <a:t>Kleinere hoeveelheid of andere diersoorten zoals schapen en geiten</a:t>
            </a:r>
          </a:p>
          <a:p>
            <a:pPr marL="0" indent="0">
              <a:buNone/>
            </a:pPr>
            <a:r>
              <a:rPr lang="nl-NL" dirty="0"/>
              <a:t>-&gt; regels gelden niet</a:t>
            </a:r>
          </a:p>
          <a:p>
            <a:pPr marL="0" indent="0">
              <a:buNone/>
            </a:pP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29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361C21-69EC-4D67-99E9-99953D62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942769-37A4-4DD5-AC71-BD92627A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Registreren houder</a:t>
            </a:r>
          </a:p>
          <a:p>
            <a:endParaRPr lang="nl-NL" dirty="0"/>
          </a:p>
          <a:p>
            <a:r>
              <a:rPr lang="nl-NL" dirty="0"/>
              <a:t>Als dierhouder antibiotica ontvangt-&gt; melden in databank: gegevens over diersoort en aantallen dieren die worden gehouden </a:t>
            </a:r>
          </a:p>
          <a:p>
            <a:endParaRPr lang="nl-NL" dirty="0"/>
          </a:p>
          <a:p>
            <a:r>
              <a:rPr lang="nl-NL" dirty="0"/>
              <a:t>Houden van kippen, kalkoenen of kalveren op bedrijf en een systeem toepassen -&gt;waarbij alle gehouden dieren tegelijk worden aangevoerd en afgevoerd -&gt; registreer de gegevens na afvoer van ieder koppel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20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8B42B-D221-4464-A729-677D9DC1B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3B77AA-29C4-42AA-B956-7412F1B7C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Houden van runderen, varkens, kalveren of konijnen  en een systeem toepast-&gt; waarbij dieren van meerdere leeftijden worden gehouden -&gt; registreer de gegevens jaarlijks</a:t>
            </a:r>
          </a:p>
        </p:txBody>
      </p:sp>
    </p:spTree>
    <p:extLst>
      <p:ext uri="{BB962C8B-B14F-4D97-AF65-F5344CB8AC3E}">
        <p14:creationId xmlns:p14="http://schemas.microsoft.com/office/powerpoint/2010/main" val="3911912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D85D0-6C56-4F71-B665-CC1AF00F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antibioticagebruik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8426B7-92FF-4427-A35D-85069DD60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Registreren dierenarts</a:t>
            </a:r>
          </a:p>
          <a:p>
            <a:endParaRPr lang="nl-NL" dirty="0"/>
          </a:p>
          <a:p>
            <a:r>
              <a:rPr lang="nl-NL" dirty="0"/>
              <a:t>Dierenarts: meldt gegevens over diergeneesmiddel dat is afgeleverd of toegepast en de dieren waarbij dit middel is toegepast.</a:t>
            </a:r>
          </a:p>
          <a:p>
            <a:r>
              <a:rPr lang="nl-NL" dirty="0"/>
              <a:t>Melden in zelfde databank als waarin houder meldingen doet over diersoort en aantallen dieren</a:t>
            </a:r>
          </a:p>
          <a:p>
            <a:r>
              <a:rPr lang="nl-NL" dirty="0"/>
              <a:t>Geldt ook voor andere diergeneeskundigen-&gt; die antibiotica aflevert of toepas</a:t>
            </a:r>
          </a:p>
          <a:p>
            <a:r>
              <a:rPr lang="nl-NL" dirty="0"/>
              <a:t>Meldt de gegevens binnen 2 weken naar aflevering of toepassing</a:t>
            </a:r>
          </a:p>
          <a:p>
            <a:r>
              <a:rPr lang="nl-NL" dirty="0"/>
              <a:t>Kalkoenen-&gt; meldingen binnen 2 weken na afvoer van dieren van het bedrijf van de houder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3702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58F43-53F4-4EB6-90CD-36A8A20AC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Registreren antibiotica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254C16-312B-4216-8BAD-BEFF761FF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926" y="2249486"/>
            <a:ext cx="10231485" cy="4165381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Databank, controle en handhaving</a:t>
            </a:r>
          </a:p>
          <a:p>
            <a:endParaRPr lang="nl-NL" dirty="0"/>
          </a:p>
          <a:p>
            <a:r>
              <a:rPr lang="nl-NL" dirty="0"/>
              <a:t>Gegevens registreren in aangewezen databank</a:t>
            </a:r>
          </a:p>
          <a:p>
            <a:r>
              <a:rPr lang="nl-NL" dirty="0"/>
              <a:t>Voor registratie van antibiotica zijn de volgende databanken aangewezen:</a:t>
            </a:r>
          </a:p>
          <a:p>
            <a:r>
              <a:rPr lang="nl-NL" dirty="0"/>
              <a:t>vleeskalveren: </a:t>
            </a:r>
            <a:r>
              <a:rPr lang="nl-NL" dirty="0">
                <a:hlinkClick r:id="rId2"/>
              </a:rPr>
              <a:t>www.infokalf.nl</a:t>
            </a:r>
            <a:r>
              <a:rPr lang="nl-NL" dirty="0"/>
              <a:t> of </a:t>
            </a:r>
            <a:r>
              <a:rPr lang="nl-NL" dirty="0">
                <a:hlinkClick r:id="rId3"/>
              </a:rPr>
              <a:t>www.ikbnederland.nl</a:t>
            </a:r>
            <a:endParaRPr lang="nl-NL" dirty="0"/>
          </a:p>
          <a:p>
            <a:r>
              <a:rPr lang="nl-NL" dirty="0"/>
              <a:t>runderen: </a:t>
            </a:r>
            <a:r>
              <a:rPr lang="nl-NL" dirty="0">
                <a:hlinkClick r:id="rId4"/>
              </a:rPr>
              <a:t>www.medirund.nl  </a:t>
            </a:r>
            <a:r>
              <a:rPr lang="nl-NL" dirty="0"/>
              <a:t>of </a:t>
            </a:r>
            <a:r>
              <a:rPr lang="nl-NL" dirty="0">
                <a:hlinkClick r:id="rId3"/>
              </a:rPr>
              <a:t>www.ikbnederland.nl</a:t>
            </a:r>
            <a:endParaRPr lang="nl-NL" dirty="0"/>
          </a:p>
          <a:p>
            <a:r>
              <a:rPr lang="nl-NL" dirty="0"/>
              <a:t>varkens: </a:t>
            </a:r>
            <a:r>
              <a:rPr lang="nl-NL" dirty="0">
                <a:hlinkClick r:id="rId5"/>
              </a:rPr>
              <a:t>www.infovarken.nl</a:t>
            </a:r>
            <a:r>
              <a:rPr lang="nl-NL" dirty="0"/>
              <a:t> of </a:t>
            </a:r>
            <a:r>
              <a:rPr lang="nl-NL" dirty="0">
                <a:hlinkClick r:id="rId3"/>
              </a:rPr>
              <a:t>www.ikbnederland.nl</a:t>
            </a:r>
            <a:endParaRPr lang="nl-NL" dirty="0"/>
          </a:p>
          <a:p>
            <a:r>
              <a:rPr lang="nl-NL" dirty="0"/>
              <a:t>pluimvee: </a:t>
            </a:r>
            <a:r>
              <a:rPr lang="nl-NL" dirty="0">
                <a:hlinkClick r:id="rId6"/>
              </a:rPr>
              <a:t>www.avined.nl</a:t>
            </a:r>
            <a:endParaRPr lang="nl-NL" dirty="0"/>
          </a:p>
          <a:p>
            <a:r>
              <a:rPr lang="nl-NL" dirty="0"/>
              <a:t>konijnen: </a:t>
            </a:r>
            <a:r>
              <a:rPr lang="nl-NL" dirty="0">
                <a:hlinkClick r:id="rId3"/>
              </a:rPr>
              <a:t>www.ikbnederland.nl</a:t>
            </a:r>
            <a:endParaRPr lang="nl-NL" dirty="0"/>
          </a:p>
          <a:p>
            <a:r>
              <a:rPr lang="nl-NL" dirty="0"/>
              <a:t>De </a:t>
            </a:r>
            <a:r>
              <a:rPr lang="nl-NL" dirty="0">
                <a:hlinkClick r:id="rId7"/>
              </a:rPr>
              <a:t>Nederlandse Voedsel- en Warenautoriteit (NVWA)</a:t>
            </a:r>
            <a:r>
              <a:rPr lang="nl-NL" dirty="0"/>
              <a:t> controleert of u zich houdt aan de regels van de registratie van antibiotica. Dit doet zij </a:t>
            </a:r>
            <a:r>
              <a:rPr lang="nl-NL" dirty="0" err="1"/>
              <a:t>risicogebaseerd</a:t>
            </a:r>
            <a:r>
              <a:rPr lang="nl-NL" dirty="0"/>
              <a:t>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411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4A52B-49CE-466D-AC43-808BA24F7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5172683"/>
          </a:xfrm>
        </p:spPr>
        <p:txBody>
          <a:bodyPr/>
          <a:lstStyle/>
          <a:p>
            <a:r>
              <a:rPr lang="nl-NL" dirty="0"/>
              <a:t>Verbod op pelsdierhouderij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B5A0B6-1E5C-4BC0-ABE1-6EEA8AAA7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8945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92</TotalTime>
  <Words>463</Words>
  <Application>Microsoft Office PowerPoint</Application>
  <PresentationFormat>Breedbeeld</PresentationFormat>
  <Paragraphs>76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&amp; registreren antibioticagebruik</vt:lpstr>
      <vt:lpstr>Inhoudsopgaven</vt:lpstr>
      <vt:lpstr>Registreren antibiotica gebruik</vt:lpstr>
      <vt:lpstr>Registreren antibiotica gebruik</vt:lpstr>
      <vt:lpstr>Registreren antibioticagebruik</vt:lpstr>
      <vt:lpstr>Registreren antibioticagebruik</vt:lpstr>
      <vt:lpstr>Registreren antibioticagebruik</vt:lpstr>
      <vt:lpstr>Registreren antibiotica</vt:lpstr>
      <vt:lpstr>Verbod op pelsdierhouderij</vt:lpstr>
      <vt:lpstr>Wet verbod pelsdierhouderij</vt:lpstr>
      <vt:lpstr>Nertsenhouderij verplaatsen</vt:lpstr>
      <vt:lpstr>Nertsenhouderij overnemen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Antibiotica gebruik in de veehouderij &amp; registreren antibioticagebruik</dc:title>
  <dc:creator>Gebruiker</dc:creator>
  <cp:lastModifiedBy>Tamara Plieger</cp:lastModifiedBy>
  <cp:revision>13</cp:revision>
  <dcterms:created xsi:type="dcterms:W3CDTF">2018-05-28T12:55:05Z</dcterms:created>
  <dcterms:modified xsi:type="dcterms:W3CDTF">2018-06-03T20:35:43Z</dcterms:modified>
</cp:coreProperties>
</file>